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0" r:id="rId2"/>
    <p:sldId id="485" r:id="rId3"/>
    <p:sldId id="487" r:id="rId4"/>
    <p:sldId id="505" r:id="rId5"/>
    <p:sldId id="490" r:id="rId6"/>
    <p:sldId id="463" r:id="rId7"/>
    <p:sldId id="500" r:id="rId8"/>
    <p:sldId id="348" r:id="rId9"/>
    <p:sldId id="302" r:id="rId10"/>
    <p:sldId id="508" r:id="rId11"/>
    <p:sldId id="509" r:id="rId12"/>
    <p:sldId id="498" r:id="rId13"/>
    <p:sldId id="511" r:id="rId14"/>
    <p:sldId id="507" r:id="rId15"/>
    <p:sldId id="496" r:id="rId16"/>
  </p:sldIdLst>
  <p:sldSz cx="9144000" cy="6858000" type="screen4x3"/>
  <p:notesSz cx="6864350" cy="99964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osik.maria@sulid.hu" initials="b" lastIdx="0" clrIdx="0">
    <p:extLst>
      <p:ext uri="{19B8F6BF-5375-455C-9EA6-DF929625EA0E}">
        <p15:presenceInfo xmlns:p15="http://schemas.microsoft.com/office/powerpoint/2012/main" userId="babosik.maria@sulid.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F19"/>
    <a:srgbClr val="FFFF99"/>
    <a:srgbClr val="FFF1C5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76ADA-F529-4F85-BAA7-6C803CF466DC}" type="datetimeFigureOut">
              <a:rPr lang="hu-HU" smtClean="0"/>
              <a:pPr/>
              <a:t>2018.05.23.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54AD-7DC9-412E-9C93-A0DD4C635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8-05-22T19:19:31.77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0,'26'0'610,"-1"0"-595,1 0 32,0 0-31,0 0 62,0 0-62,0 0-1,0 0 157,0 0-109,0 0-48,0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8-05-22T19:19:33.54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8-05-22T19:19:35.62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0,'26'0'0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8-05-22T19:19:38.54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26 0,'0'-26'47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1626519-CDC1-4BBE-BD7C-4ADC31623A67}" type="datetimeFigureOut">
              <a:rPr lang="hu-HU" smtClean="0"/>
              <a:pPr/>
              <a:t>2018.05.23.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66A6F47D-3DD7-4635-99E4-0C83EC7EB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F47D-3DD7-4635-99E4-0C83EC7EBB3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F47D-3DD7-4635-99E4-0C83EC7EBB36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86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F47D-3DD7-4635-99E4-0C83EC7EBB3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94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A5B1-A5D2-4F31-8D18-3944B0CABF07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A8E8-F8CA-40A7-A090-63A43EE1C887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8166-4436-4C93-B357-0558829452F0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F24-BBC6-48F9-ADBD-E66FE6F2BD0B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7D2-13B1-4357-BE2D-AF367ACCA2C7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E7D4-AB14-4080-B4F0-6A1E7C27480D}" type="datetime1">
              <a:rPr lang="hu-HU" smtClean="0"/>
              <a:t>2018.05.24.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C84-72C1-445C-8F84-D6C777A6FEDF}" type="datetime1">
              <a:rPr lang="hu-HU" smtClean="0"/>
              <a:t>2018.05.24.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9AE2-BADE-4874-A611-2168A8A3E222}" type="datetime1">
              <a:rPr lang="hu-HU" smtClean="0"/>
              <a:t>2018.05.24.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6EA0-7715-4D76-9AE9-E0C70705921E}" type="datetime1">
              <a:rPr lang="hu-HU" smtClean="0"/>
              <a:t>2018.05.24.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BC94-7EDF-461A-B900-DF9013CD55EE}" type="datetime1">
              <a:rPr lang="hu-HU" smtClean="0"/>
              <a:t>2018.05.24.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F51E-A947-4A17-82A1-FFBAD4C2D21E}" type="datetime1">
              <a:rPr lang="hu-HU" smtClean="0"/>
              <a:t>2018.05.24.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9B78-60A2-43DC-BA01-DCC9677AA0C0}" type="datetime1">
              <a:rPr lang="hu-HU" smtClean="0"/>
              <a:t>2018.05.24.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Climatters 2018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CCA6-2B99-4A34-9980-1D77206BBD1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news/p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bosikm@mnb.h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2.xml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2376264"/>
          </a:xfrm>
        </p:spPr>
        <p:txBody>
          <a:bodyPr>
            <a:normAutofit fontScale="32500" lnSpcReduction="20000"/>
          </a:bodyPr>
          <a:lstStyle/>
          <a:p>
            <a:r>
              <a:rPr lang="hu-HU" sz="7200" b="1" dirty="0">
                <a:solidFill>
                  <a:srgbClr val="002060"/>
                </a:solidFill>
              </a:rPr>
              <a:t>MÁRIA BÁBOSIK </a:t>
            </a:r>
          </a:p>
          <a:p>
            <a:endParaRPr lang="hu-HU" sz="7200" b="1" dirty="0">
              <a:solidFill>
                <a:srgbClr val="002060"/>
              </a:solidFill>
            </a:endParaRPr>
          </a:p>
          <a:p>
            <a:r>
              <a:rPr lang="en-GB" sz="5500" b="1" dirty="0">
                <a:solidFill>
                  <a:srgbClr val="002060"/>
                </a:solidFill>
              </a:rPr>
              <a:t>Economist, Central Bank of Hungary</a:t>
            </a:r>
          </a:p>
          <a:p>
            <a:r>
              <a:rPr lang="en-GB" sz="5500" b="1" dirty="0">
                <a:solidFill>
                  <a:srgbClr val="002060"/>
                </a:solidFill>
              </a:rPr>
              <a:t>PhD student, University of </a:t>
            </a:r>
            <a:r>
              <a:rPr lang="en-GB" sz="5500" b="1" dirty="0" err="1">
                <a:solidFill>
                  <a:srgbClr val="002060"/>
                </a:solidFill>
              </a:rPr>
              <a:t>Pécs</a:t>
            </a:r>
            <a:endParaRPr lang="en-GB" sz="5500" b="1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  <a:p>
            <a:endParaRPr lang="hu-HU" sz="6400" b="1" dirty="0">
              <a:solidFill>
                <a:srgbClr val="002060"/>
              </a:solidFill>
            </a:endParaRPr>
          </a:p>
          <a:p>
            <a:r>
              <a:rPr lang="hu-HU" sz="6400" b="1" dirty="0">
                <a:solidFill>
                  <a:srgbClr val="002060"/>
                </a:solidFill>
              </a:rPr>
              <a:t>Budapest, May 24, 2018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547664" y="548680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000" b="1" dirty="0">
                <a:solidFill>
                  <a:srgbClr val="C00000"/>
                </a:solidFill>
              </a:rPr>
              <a:t>C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limatters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0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b="1" dirty="0">
                <a:solidFill>
                  <a:srgbClr val="C00000"/>
                </a:solidFill>
              </a:rPr>
              <a:t>From Person to Planet: Scaling Sustainable </a:t>
            </a:r>
            <a:r>
              <a:rPr lang="en-GB" sz="2600" b="1" dirty="0" err="1">
                <a:solidFill>
                  <a:srgbClr val="C00000"/>
                </a:solidFill>
              </a:rPr>
              <a:t>Practic</a:t>
            </a:r>
            <a:r>
              <a:rPr lang="hu-HU" sz="2600" b="1" dirty="0">
                <a:solidFill>
                  <a:srgbClr val="C00000"/>
                </a:solidFill>
              </a:rPr>
              <a:t>es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A87527EA-948D-4AA0-8CE6-F16467FC2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Regional Response to Climate Change – Climate Financing by the Multilateral Development Banks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30B1A7-5106-4B7E-98F8-C75661B2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Climate finance by MDBs (2016)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AB3181-D202-4495-9F22-A2251ABA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" y="1379314"/>
            <a:ext cx="8229600" cy="4785983"/>
          </a:xfrm>
        </p:spPr>
        <p:txBody>
          <a:bodyPr>
            <a:noAutofit/>
          </a:bodyPr>
          <a:lstStyle/>
          <a:p>
            <a:r>
              <a:rPr lang="en-GB" sz="2000" dirty="0"/>
              <a:t>6 MDBs total climate finance: </a:t>
            </a:r>
            <a:r>
              <a:rPr lang="en-GB" sz="2000" dirty="0">
                <a:solidFill>
                  <a:srgbClr val="C00000"/>
                </a:solidFill>
              </a:rPr>
              <a:t>USD 27.4 bn  </a:t>
            </a:r>
            <a:r>
              <a:rPr lang="en-GB" sz="2000" dirty="0"/>
              <a:t>(2015: USD 25 bn)</a:t>
            </a:r>
          </a:p>
          <a:p>
            <a:r>
              <a:rPr lang="en-GB" sz="2000" dirty="0"/>
              <a:t>77% mitigation, 23% adaptation</a:t>
            </a:r>
          </a:p>
          <a:p>
            <a:r>
              <a:rPr lang="en-GB" sz="2000" dirty="0"/>
              <a:t>Total climate action with co-financing: </a:t>
            </a:r>
            <a:r>
              <a:rPr lang="en-GB" sz="2000" dirty="0">
                <a:solidFill>
                  <a:srgbClr val="C00000"/>
                </a:solidFill>
              </a:rPr>
              <a:t>USD 65,3 bn </a:t>
            </a:r>
            <a:endParaRPr lang="hu-HU" sz="2000" dirty="0">
              <a:solidFill>
                <a:srgbClr val="C00000"/>
              </a:solidFill>
            </a:endParaRPr>
          </a:p>
          <a:p>
            <a:r>
              <a:rPr lang="en-GB" sz="2000" dirty="0"/>
              <a:t>Cumulated climate finance investment 2011-2016: </a:t>
            </a:r>
            <a:r>
              <a:rPr lang="en-GB" sz="2000" dirty="0">
                <a:solidFill>
                  <a:srgbClr val="C00000"/>
                </a:solidFill>
              </a:rPr>
              <a:t>USD 158 bn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</a:rPr>
              <a:t>	</a:t>
            </a:r>
            <a:r>
              <a:rPr lang="en-GB" sz="2000" dirty="0"/>
              <a:t>(2015: USD 130 bn)</a:t>
            </a:r>
          </a:p>
          <a:p>
            <a:r>
              <a:rPr lang="en-GB" sz="2000" dirty="0"/>
              <a:t>Geographical distribution:</a:t>
            </a:r>
          </a:p>
          <a:p>
            <a:pPr lvl="1"/>
            <a:r>
              <a:rPr lang="en-GB" sz="2000" dirty="0"/>
              <a:t>Largest share: South Asia </a:t>
            </a:r>
            <a:r>
              <a:rPr lang="hu-HU" sz="2000" dirty="0"/>
              <a:t>&amp;</a:t>
            </a:r>
            <a:r>
              <a:rPr lang="en-GB" sz="2000" dirty="0"/>
              <a:t> the Pacific</a:t>
            </a:r>
            <a:r>
              <a:rPr lang="hu-HU" sz="2000" dirty="0"/>
              <a:t> </a:t>
            </a:r>
            <a:r>
              <a:rPr lang="en-GB" sz="2000" dirty="0"/>
              <a:t>(19%)</a:t>
            </a:r>
          </a:p>
          <a:p>
            <a:pPr lvl="1"/>
            <a:r>
              <a:rPr lang="en-GB" sz="2000" dirty="0"/>
              <a:t>2nd largest: Non EU Europe &amp; Central Asia (18%)</a:t>
            </a:r>
          </a:p>
          <a:p>
            <a:pPr lvl="1"/>
            <a:r>
              <a:rPr lang="en-GB" sz="2000" dirty="0"/>
              <a:t>Middle East: &amp; North Africa: (9%)</a:t>
            </a:r>
          </a:p>
          <a:p>
            <a:pPr lvl="1"/>
            <a:r>
              <a:rPr lang="en-GB" sz="2000" dirty="0"/>
              <a:t>Sub-Saharan Africa </a:t>
            </a:r>
            <a:r>
              <a:rPr lang="hu-HU" sz="2000" dirty="0"/>
              <a:t>(</a:t>
            </a:r>
            <a:r>
              <a:rPr lang="en-GB" sz="2000" dirty="0"/>
              <a:t>7%)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/>
              <a:t> 73% in investment loans</a:t>
            </a:r>
            <a:endParaRPr lang="hu-HU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/>
              <a:t>Narrow focus on renewable energy &amp; energy efficiency</a:t>
            </a:r>
            <a:endParaRPr lang="hu-HU" sz="2000" dirty="0"/>
          </a:p>
          <a:p>
            <a:pPr marL="0" lvl="1" indent="0">
              <a:buNone/>
            </a:pPr>
            <a:r>
              <a:rPr lang="en-GB" sz="1400" dirty="0"/>
              <a:t>Source: Joint report on multilateral development banks’ climate finance 2016</a:t>
            </a:r>
            <a:endParaRPr lang="en-GB" sz="11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FE78B8-D390-499D-B705-7225910A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10</a:t>
            </a:fld>
            <a:endParaRPr lang="hu-HU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EEAAE205-2EDE-4661-9BA9-EB8257FE94E0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C6CC638F-4018-4C9B-ACBD-ECB664CA2B96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1749AD-E902-4234-9F03-A2AE7234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Climatters</a:t>
            </a:r>
            <a:r>
              <a:rPr lang="hu-HU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840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23BE82-3A68-49A3-8B02-56C6996F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Example: WBG renewable energy projects - impact on 50 million people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8FE5D2-7CC4-4B8D-AA6D-2B984B97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5500" b="1" dirty="0"/>
              <a:t>World Bank Group</a:t>
            </a:r>
            <a:r>
              <a:rPr lang="hu-HU" sz="5500" dirty="0"/>
              <a:t>:</a:t>
            </a:r>
          </a:p>
          <a:p>
            <a:pPr marL="0" indent="0">
              <a:buNone/>
            </a:pPr>
            <a:endParaRPr lang="hu-HU" sz="5500" dirty="0"/>
          </a:p>
          <a:p>
            <a:pPr lvl="1"/>
            <a:r>
              <a:rPr lang="en-GB" sz="5500" dirty="0"/>
              <a:t>… is actively helping countries and companies around the world to reduce emissions, prepare for the impacts of the climate change, scale up climate-smart investments, and meet the goals of the Paris Agreement.”</a:t>
            </a:r>
          </a:p>
          <a:p>
            <a:pPr marL="457200" lvl="1" indent="0">
              <a:buNone/>
            </a:pPr>
            <a:endParaRPr lang="en-GB" sz="5500" dirty="0"/>
          </a:p>
          <a:p>
            <a:pPr lvl="1"/>
            <a:r>
              <a:rPr lang="en-GB" sz="5500" dirty="0"/>
              <a:t>„2016 was another year of strong climate action…</a:t>
            </a:r>
            <a:r>
              <a:rPr lang="hu-HU" sz="5500" dirty="0"/>
              <a:t>”</a:t>
            </a:r>
          </a:p>
          <a:p>
            <a:pPr lvl="1"/>
            <a:endParaRPr lang="hu-HU" sz="5500" dirty="0"/>
          </a:p>
          <a:p>
            <a:pPr lvl="1"/>
            <a:r>
              <a:rPr lang="en-GB" sz="5500" dirty="0"/>
              <a:t>Renewable energy projects representing 10 gigawatts of generation capacity, and 10 new operations, that when in place </a:t>
            </a:r>
            <a:r>
              <a:rPr lang="en-GB" sz="5500" dirty="0">
                <a:solidFill>
                  <a:srgbClr val="C00000"/>
                </a:solidFill>
              </a:rPr>
              <a:t>will improve the climate resilience of over 50 million people</a:t>
            </a:r>
            <a:r>
              <a:rPr lang="en-GB" sz="5500" dirty="0"/>
              <a:t>”</a:t>
            </a:r>
          </a:p>
          <a:p>
            <a:pPr lvl="1"/>
            <a:endParaRPr lang="en-GB" sz="5500" dirty="0"/>
          </a:p>
          <a:p>
            <a:pPr marL="457200" lvl="1" indent="0">
              <a:buNone/>
            </a:pPr>
            <a:r>
              <a:rPr lang="en-GB" sz="5500" dirty="0"/>
              <a:t>				</a:t>
            </a:r>
            <a:r>
              <a:rPr lang="en-GB" sz="5500" i="1" dirty="0"/>
              <a:t>John </a:t>
            </a:r>
            <a:r>
              <a:rPr lang="en-GB" sz="5500" i="1" dirty="0" err="1"/>
              <a:t>Roome</a:t>
            </a:r>
            <a:r>
              <a:rPr lang="en-GB" sz="5500" i="1" dirty="0"/>
              <a:t> </a:t>
            </a:r>
          </a:p>
          <a:p>
            <a:pPr marL="457200" lvl="1" indent="0">
              <a:buNone/>
            </a:pPr>
            <a:r>
              <a:rPr lang="en-GB" sz="5500" i="1" dirty="0"/>
              <a:t>				Senior Director for Climate Change </a:t>
            </a:r>
          </a:p>
          <a:p>
            <a:pPr marL="457200" lvl="1" indent="0">
              <a:buNone/>
            </a:pPr>
            <a:r>
              <a:rPr lang="en-GB" sz="5500" i="1" dirty="0"/>
              <a:t>				World Bank Group</a:t>
            </a:r>
            <a:endParaRPr lang="hu-HU" sz="5500" i="1" dirty="0"/>
          </a:p>
          <a:p>
            <a:pPr marL="457200" lvl="1" indent="0">
              <a:buNone/>
            </a:pPr>
            <a:endParaRPr lang="hu-HU" i="1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 err="1"/>
              <a:t>Source</a:t>
            </a:r>
            <a:r>
              <a:rPr lang="hu-HU" dirty="0"/>
              <a:t>: WBG Press </a:t>
            </a:r>
            <a:r>
              <a:rPr lang="hu-HU" dirty="0" err="1"/>
              <a:t>release</a:t>
            </a:r>
            <a:r>
              <a:rPr lang="hu-HU" dirty="0"/>
              <a:t> No 2018:017/GCC, http//: </a:t>
            </a:r>
            <a:r>
              <a:rPr lang="hu-HU" dirty="0">
                <a:hlinkClick r:id="rId2"/>
              </a:rPr>
              <a:t>www.worldbank.org/en/news/pre</a:t>
            </a:r>
            <a:r>
              <a:rPr lang="hu-HU" dirty="0"/>
              <a:t> (</a:t>
            </a:r>
            <a:r>
              <a:rPr lang="hu-HU" dirty="0" err="1"/>
              <a:t>Assessed</a:t>
            </a:r>
            <a:r>
              <a:rPr lang="hu-HU" dirty="0"/>
              <a:t>: 15.05.2018)</a:t>
            </a:r>
            <a:endParaRPr lang="en-GB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84A684E-E79E-4BA9-B123-E10F0AB5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11</a:t>
            </a:fld>
            <a:endParaRPr lang="hu-HU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9A21335-2142-469F-B375-A633AF564E92}"/>
              </a:ext>
            </a:extLst>
          </p:cNvPr>
          <p:cNvCxnSpPr>
            <a:cxnSpLocks/>
          </p:cNvCxnSpPr>
          <p:nvPr/>
        </p:nvCxnSpPr>
        <p:spPr>
          <a:xfrm>
            <a:off x="611560" y="141763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lőláb helye 3">
            <a:extLst>
              <a:ext uri="{FF2B5EF4-FFF2-40B4-BE49-F238E27FC236}">
                <a16:creationId xmlns:a16="http://schemas.microsoft.com/office/drawing/2014/main" id="{B7B3ADAE-F384-4632-B834-97A8D3569E78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9635FB2-F06F-4277-99D0-F03A102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356028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75695-1144-47E1-A21A-5415980F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b="1" dirty="0"/>
              <a:t>2020 </a:t>
            </a:r>
            <a:r>
              <a:rPr lang="en-GB" sz="3200" b="1" dirty="0"/>
              <a:t>Climate finance targets of MDBs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16EFA1B-48EC-44E3-A9B6-5968A8190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273717"/>
              </p:ext>
            </p:extLst>
          </p:nvPr>
        </p:nvGraphicFramePr>
        <p:xfrm>
          <a:off x="611560" y="1198780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100506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381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2020 Climate Finance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Asian Development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USD 6 bn annually of own resources</a:t>
                      </a:r>
                    </a:p>
                    <a:p>
                      <a:r>
                        <a:rPr lang="en-GB" sz="1600" noProof="0" dirty="0"/>
                        <a:t>(2015: USD 3 bn)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2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African Development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40% of annual investments (ca. USD 5 bn)</a:t>
                      </a:r>
                    </a:p>
                    <a:p>
                      <a:r>
                        <a:rPr lang="en-GB" sz="1600" noProof="0" dirty="0"/>
                        <a:t>(2011-2014: 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0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Inter-American Development Bank Group</a:t>
                      </a:r>
                      <a:endParaRPr lang="hu-HU" sz="1600" noProof="0" dirty="0"/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30% of annual operational approvals </a:t>
                      </a:r>
                      <a:endParaRPr lang="hu-HU" sz="1600" noProof="0" dirty="0"/>
                    </a:p>
                    <a:p>
                      <a:r>
                        <a:rPr lang="en-GB" sz="1600" noProof="0" dirty="0"/>
                        <a:t>(ca. USD 4 bn)</a:t>
                      </a:r>
                    </a:p>
                    <a:p>
                      <a:r>
                        <a:rPr lang="en-GB" sz="1600" noProof="0" dirty="0"/>
                        <a:t>2012-2014: 14%</a:t>
                      </a:r>
                      <a:endParaRPr lang="hu-HU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5394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European Bank for Reconstruction and Development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40% of annual investments  for green finance*</a:t>
                      </a:r>
                    </a:p>
                    <a:p>
                      <a:r>
                        <a:rPr lang="en-GB" sz="1600" noProof="0" dirty="0"/>
                        <a:t>(ca. EUR 3.6 bn)</a:t>
                      </a:r>
                    </a:p>
                    <a:p>
                      <a:r>
                        <a:rPr lang="en-GB" sz="1600" noProof="0" dirty="0"/>
                        <a:t>(2010-2014: 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9652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GB" sz="1600" noProof="0"/>
                        <a:t>European Investment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35% of annual lending (ca. EUR 2 bn)</a:t>
                      </a:r>
                      <a:endParaRPr lang="hu-HU" sz="1600" noProof="0" dirty="0"/>
                    </a:p>
                    <a:p>
                      <a:r>
                        <a:rPr lang="hu-HU" sz="1600" noProof="0" dirty="0"/>
                        <a:t>(2015: 25%)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11976"/>
                  </a:ext>
                </a:extLst>
              </a:tr>
              <a:tr h="469736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World Bank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28% of annual commitments (ca. USD 16 bn)</a:t>
                      </a:r>
                    </a:p>
                    <a:p>
                      <a:r>
                        <a:rPr lang="en-GB" sz="1600" noProof="0" dirty="0"/>
                        <a:t>2015: 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2854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1539F8-EE55-4B62-9585-1D0A80D5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9200DAC-58D4-4CE6-9A7F-1B89EF484891}"/>
              </a:ext>
            </a:extLst>
          </p:cNvPr>
          <p:cNvSpPr/>
          <p:nvPr/>
        </p:nvSpPr>
        <p:spPr>
          <a:xfrm>
            <a:off x="563216" y="5554450"/>
            <a:ext cx="7056784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dirty="0">
                <a:solidFill>
                  <a:schemeClr val="tx1"/>
                </a:solidFill>
              </a:rPr>
              <a:t>* </a:t>
            </a:r>
            <a:r>
              <a:rPr lang="en-GB" sz="1400" dirty="0">
                <a:solidFill>
                  <a:schemeClr val="tx1"/>
                </a:solidFill>
              </a:rPr>
              <a:t>Climate finance plus projects with a positive environmental impact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0EAEEB4-F96E-4BAE-A6FB-0DDB975325FC}"/>
              </a:ext>
            </a:extLst>
          </p:cNvPr>
          <p:cNvSpPr/>
          <p:nvPr/>
        </p:nvSpPr>
        <p:spPr>
          <a:xfrm>
            <a:off x="695332" y="5837982"/>
            <a:ext cx="7920880" cy="51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</a:rPr>
              <a:t>Source: Connecting multilateral climate finance to mitigation projects, Mitigation Momentum, 2017, p. 13. 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1523D6CE-FB46-4F84-BFCD-2D81209ED266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lőláb helye 3">
            <a:extLst>
              <a:ext uri="{FF2B5EF4-FFF2-40B4-BE49-F238E27FC236}">
                <a16:creationId xmlns:a16="http://schemas.microsoft.com/office/drawing/2014/main" id="{C368C7AD-E42B-4709-A329-CBC219D239DC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688A3ECA-9862-498C-8F66-E9C5927D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282931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ACF2BE-0251-4A6E-B7C8-F4C891C5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How to reach climate finance targets</a:t>
            </a:r>
            <a:r>
              <a:rPr lang="hu-HU" sz="3200" b="1" dirty="0"/>
              <a:t> of </a:t>
            </a:r>
            <a:r>
              <a:rPr lang="hu-HU" sz="3200" b="1" dirty="0" err="1"/>
              <a:t>MDBs</a:t>
            </a:r>
            <a:endParaRPr lang="hu-HU" sz="3200" b="1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156FDCB-9538-4616-8ABE-3CDDF1B006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Establish </a:t>
            </a:r>
            <a:r>
              <a:rPr lang="en-GB" sz="1600" b="1" dirty="0">
                <a:solidFill>
                  <a:srgbClr val="C00000"/>
                </a:solidFill>
              </a:rPr>
              <a:t>new MDBs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Increase sources </a:t>
            </a:r>
            <a:r>
              <a:rPr lang="en-GB" sz="1600" dirty="0"/>
              <a:t>for climate finance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Mobilize </a:t>
            </a:r>
            <a:r>
              <a:rPr lang="en-GB" sz="1600" b="1" dirty="0">
                <a:solidFill>
                  <a:srgbClr val="C00000"/>
                </a:solidFill>
              </a:rPr>
              <a:t>private capital </a:t>
            </a:r>
            <a:r>
              <a:rPr lang="en-GB" sz="1600" dirty="0"/>
              <a:t>(co-financing with private sector)</a:t>
            </a:r>
            <a:endParaRPr lang="hu-H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Provide </a:t>
            </a:r>
            <a:r>
              <a:rPr lang="en-GB" sz="1600" b="1" dirty="0">
                <a:solidFill>
                  <a:srgbClr val="C00000"/>
                </a:solidFill>
              </a:rPr>
              <a:t>risk sharing </a:t>
            </a:r>
            <a:r>
              <a:rPr lang="en-GB" sz="1600" dirty="0"/>
              <a:t>facilities by partial credit guarantees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Introduce </a:t>
            </a:r>
            <a:r>
              <a:rPr lang="en-GB" sz="1600" b="1" dirty="0">
                <a:solidFill>
                  <a:srgbClr val="C00000"/>
                </a:solidFill>
              </a:rPr>
              <a:t>financial innovations </a:t>
            </a:r>
            <a:r>
              <a:rPr lang="en-GB" sz="1600" dirty="0"/>
              <a:t>(green bonds, cat bonds, green credit lines, insurance products,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Include </a:t>
            </a:r>
            <a:r>
              <a:rPr lang="en-GB" sz="1600" b="1" dirty="0">
                <a:solidFill>
                  <a:srgbClr val="C00000"/>
                </a:solidFill>
              </a:rPr>
              <a:t>environmental &amp; social assessment </a:t>
            </a:r>
            <a:r>
              <a:rPr lang="en-GB" sz="1600" dirty="0"/>
              <a:t>in all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Raise </a:t>
            </a:r>
            <a:r>
              <a:rPr lang="en-GB" sz="1600" b="1" dirty="0">
                <a:solidFill>
                  <a:srgbClr val="C00000"/>
                </a:solidFill>
              </a:rPr>
              <a:t>awareness</a:t>
            </a:r>
            <a:r>
              <a:rPr lang="en-GB" sz="1600" b="1" dirty="0"/>
              <a:t>, </a:t>
            </a:r>
            <a:r>
              <a:rPr lang="en-GB" sz="1600" dirty="0"/>
              <a:t>share knowledge, build up capacity,  knowhow in risk assessment, join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Help to create </a:t>
            </a:r>
            <a:r>
              <a:rPr lang="en-GB" sz="1600" b="1" dirty="0">
                <a:solidFill>
                  <a:srgbClr val="C00000"/>
                </a:solidFill>
              </a:rPr>
              <a:t>bankable &amp; environmentally sustainable projects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728B883-0D62-4128-9572-96326BD020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Improve </a:t>
            </a:r>
            <a:r>
              <a:rPr lang="en-GB" sz="1600" b="1" dirty="0">
                <a:solidFill>
                  <a:srgbClr val="C00000"/>
                </a:solidFill>
              </a:rPr>
              <a:t>project </a:t>
            </a:r>
            <a:r>
              <a:rPr lang="hu-HU" sz="1600" b="1" dirty="0">
                <a:solidFill>
                  <a:srgbClr val="C00000"/>
                </a:solidFill>
              </a:rPr>
              <a:t>design &amp; </a:t>
            </a:r>
            <a:r>
              <a:rPr lang="en-GB" sz="1600" b="1" dirty="0">
                <a:solidFill>
                  <a:srgbClr val="C00000"/>
                </a:solidFill>
              </a:rPr>
              <a:t>management, coordination</a:t>
            </a:r>
            <a:endParaRPr lang="hu-HU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1600" b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Use </a:t>
            </a:r>
            <a:r>
              <a:rPr lang="en-GB" sz="1600" b="1" dirty="0">
                <a:solidFill>
                  <a:srgbClr val="C00000"/>
                </a:solidFill>
              </a:rPr>
              <a:t>technical </a:t>
            </a:r>
            <a:r>
              <a:rPr lang="hu-HU" sz="1600" b="1" dirty="0">
                <a:solidFill>
                  <a:srgbClr val="C00000"/>
                </a:solidFill>
              </a:rPr>
              <a:t>&amp;</a:t>
            </a:r>
            <a:r>
              <a:rPr lang="en-GB" sz="1600" b="1" dirty="0">
                <a:solidFill>
                  <a:srgbClr val="C00000"/>
                </a:solidFill>
              </a:rPr>
              <a:t> financial experts</a:t>
            </a:r>
            <a:endParaRPr lang="hu-HU" sz="1600" b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Tackle multiple barriers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Scale up</a:t>
            </a:r>
            <a:r>
              <a:rPr lang="hu-HU" sz="1600" b="1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to expand an initial intervention</a:t>
            </a:r>
            <a:endParaRPr lang="hu-HU" sz="1600" dirty="0"/>
          </a:p>
          <a:p>
            <a:pPr marL="457200" lvl="1" indent="0">
              <a:buNone/>
            </a:pP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Replicate</a:t>
            </a:r>
            <a:r>
              <a:rPr lang="en-GB" sz="1600" dirty="0"/>
              <a:t> to reproduce  a specific intervention in a different location</a:t>
            </a:r>
            <a:endParaRPr lang="hu-HU" sz="1600" dirty="0"/>
          </a:p>
          <a:p>
            <a:pPr marL="457200" lvl="1" indent="0">
              <a:buNone/>
            </a:pPr>
            <a:endParaRPr lang="hu-HU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C00000"/>
                </a:solidFill>
              </a:rPr>
              <a:t>Mix</a:t>
            </a:r>
            <a:r>
              <a:rPr lang="en-GB" sz="1600" b="1" dirty="0"/>
              <a:t> </a:t>
            </a:r>
            <a:r>
              <a:rPr lang="en-GB" sz="1600" dirty="0"/>
              <a:t>scaling up &amp; reproduction</a:t>
            </a:r>
            <a:endParaRPr lang="hu-HU" sz="1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C998B4-A038-4257-8C28-F33C49CA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9" name="Szöveg helye 9">
            <a:extLst>
              <a:ext uri="{FF2B5EF4-FFF2-40B4-BE49-F238E27FC236}">
                <a16:creationId xmlns:a16="http://schemas.microsoft.com/office/drawing/2014/main" id="{67C19594-4295-4412-AF46-225378E3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Enlarge the scope</a:t>
            </a:r>
          </a:p>
        </p:txBody>
      </p:sp>
      <p:sp>
        <p:nvSpPr>
          <p:cNvPr id="10" name="Szöveg helye 8">
            <a:extLst>
              <a:ext uri="{FF2B5EF4-FFF2-40B4-BE49-F238E27FC236}">
                <a16:creationId xmlns:a16="http://schemas.microsoft.com/office/drawing/2014/main" id="{0E978FAA-B49D-43F3-9074-016114402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Improve efficiency 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FF4F5FC-E29B-4DEE-BE9A-156D39339E26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3A633638-00EB-4937-8A96-981A7C9B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229828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Conclusions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3203" y="128930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change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financing</a:t>
            </a:r>
            <a:r>
              <a:rPr lang="hu-HU" dirty="0"/>
              <a:t>.</a:t>
            </a:r>
          </a:p>
          <a:p>
            <a:r>
              <a:rPr lang="en-GB" dirty="0"/>
              <a:t>MDBs play a crucial role</a:t>
            </a:r>
            <a:r>
              <a:rPr lang="hu-HU" dirty="0"/>
              <a:t> in </a:t>
            </a:r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finance</a:t>
            </a:r>
            <a:r>
              <a:rPr lang="hu-HU" dirty="0"/>
              <a:t>.</a:t>
            </a:r>
            <a:endParaRPr lang="en-GB" dirty="0"/>
          </a:p>
          <a:p>
            <a:r>
              <a:rPr lang="en-GB" dirty="0"/>
              <a:t>They are committed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en-GB" dirty="0"/>
              <a:t>and make efforts</a:t>
            </a:r>
            <a:r>
              <a:rPr lang="hu-HU" dirty="0"/>
              <a:t>.</a:t>
            </a:r>
            <a:endParaRPr lang="en-GB" dirty="0"/>
          </a:p>
          <a:p>
            <a:r>
              <a:rPr lang="hu-HU" dirty="0" err="1"/>
              <a:t>Some</a:t>
            </a:r>
            <a:r>
              <a:rPr lang="hu-HU" dirty="0"/>
              <a:t> 40% of </a:t>
            </a:r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finance</a:t>
            </a:r>
            <a:r>
              <a:rPr lang="hu-HU" dirty="0"/>
              <a:t> is </a:t>
            </a:r>
            <a:r>
              <a:rPr lang="hu-HU" dirty="0" err="1"/>
              <a:t>done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MDBs</a:t>
            </a:r>
            <a:r>
              <a:rPr lang="hu-HU" dirty="0"/>
              <a:t>. </a:t>
            </a:r>
          </a:p>
          <a:p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finance</a:t>
            </a:r>
            <a:r>
              <a:rPr lang="hu-HU" dirty="0"/>
              <a:t> </a:t>
            </a:r>
            <a:r>
              <a:rPr lang="hu-HU" dirty="0" err="1"/>
              <a:t>amounts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15-20% of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financing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. </a:t>
            </a:r>
          </a:p>
          <a:p>
            <a:r>
              <a:rPr lang="hu-HU" dirty="0"/>
              <a:t>In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meet</a:t>
            </a:r>
            <a:r>
              <a:rPr lang="hu-HU" dirty="0"/>
              <a:t> </a:t>
            </a:r>
            <a:r>
              <a:rPr lang="hu-HU" dirty="0" err="1"/>
              <a:t>targets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enlarge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scope</a:t>
            </a:r>
            <a:r>
              <a:rPr lang="hu-HU" dirty="0"/>
              <a:t> and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efficiency</a:t>
            </a:r>
            <a:r>
              <a:rPr lang="hu-HU" dirty="0"/>
              <a:t>.</a:t>
            </a:r>
          </a:p>
          <a:p>
            <a:r>
              <a:rPr lang="hu-HU" dirty="0" err="1"/>
              <a:t>Attracting</a:t>
            </a:r>
            <a:r>
              <a:rPr lang="hu-HU" dirty="0"/>
              <a:t>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capital</a:t>
            </a:r>
            <a:r>
              <a:rPr lang="hu-HU" dirty="0"/>
              <a:t>, </a:t>
            </a:r>
            <a:r>
              <a:rPr lang="hu-HU" dirty="0" err="1"/>
              <a:t>financial</a:t>
            </a:r>
            <a:r>
              <a:rPr lang="hu-HU" dirty="0"/>
              <a:t> </a:t>
            </a:r>
            <a:r>
              <a:rPr lang="hu-HU" dirty="0" err="1"/>
              <a:t>innovations</a:t>
            </a:r>
            <a:r>
              <a:rPr lang="hu-HU" dirty="0"/>
              <a:t>, </a:t>
            </a:r>
            <a:r>
              <a:rPr lang="hu-HU" dirty="0" err="1"/>
              <a:t>scaling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and </a:t>
            </a:r>
            <a:r>
              <a:rPr lang="hu-HU" dirty="0" err="1"/>
              <a:t>replicating</a:t>
            </a:r>
            <a:r>
              <a:rPr lang="hu-HU" dirty="0"/>
              <a:t> is </a:t>
            </a:r>
            <a:r>
              <a:rPr lang="hu-HU" dirty="0" err="1"/>
              <a:t>essential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cope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challenges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83568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1">
                    <a:tint val="75000"/>
                  </a:schemeClr>
                </a:solidFill>
              </a:rPr>
              <a:t>Mária </a:t>
            </a:r>
            <a:r>
              <a:rPr lang="hu-HU" sz="1200" dirty="0" err="1">
                <a:solidFill>
                  <a:schemeClr val="tx1">
                    <a:tint val="75000"/>
                  </a:schemeClr>
                </a:solidFill>
              </a:rPr>
              <a:t>Bábosik</a:t>
            </a:r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F6722F24-C2E5-4E0C-A25C-AD86705137A8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2E55A83-E9D1-4596-B824-13A46072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pic>
        <p:nvPicPr>
          <p:cNvPr id="9" name="Picture 2" descr="C:\Users\Daniel\Pictures\Klíma\CO2.jpg">
            <a:extLst>
              <a:ext uri="{FF2B5EF4-FFF2-40B4-BE49-F238E27FC236}">
                <a16:creationId xmlns:a16="http://schemas.microsoft.com/office/drawing/2014/main" id="{4D153F86-7E25-43E2-9469-1B804A270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r="-13128" b="-7273"/>
          <a:stretch/>
        </p:blipFill>
        <p:spPr bwMode="auto">
          <a:xfrm>
            <a:off x="3707904" y="5044217"/>
            <a:ext cx="1976723" cy="1265103"/>
          </a:xfrm>
          <a:prstGeom prst="rect">
            <a:avLst/>
          </a:prstGeom>
          <a:noFill/>
        </p:spPr>
      </p:pic>
      <p:pic>
        <p:nvPicPr>
          <p:cNvPr id="10" name="Picture 8" descr="C:\Users\Daniel\Pictures\Klíma\klimavaltozas-906ab06de1.jpg">
            <a:extLst>
              <a:ext uri="{FF2B5EF4-FFF2-40B4-BE49-F238E27FC236}">
                <a16:creationId xmlns:a16="http://schemas.microsoft.com/office/drawing/2014/main" id="{BCDD6E58-CC00-42A4-9918-E58CD0B5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440" y="5075049"/>
            <a:ext cx="1921368" cy="1080120"/>
          </a:xfrm>
          <a:prstGeom prst="rect">
            <a:avLst/>
          </a:prstGeom>
          <a:noFill/>
        </p:spPr>
      </p:pic>
      <p:pic>
        <p:nvPicPr>
          <p:cNvPr id="11" name="Picture 3" descr="C:\Users\Daniel\Pictures\Klíma\Air_pollution_by_industrial_chimneys.jpg">
            <a:extLst>
              <a:ext uri="{FF2B5EF4-FFF2-40B4-BE49-F238E27FC236}">
                <a16:creationId xmlns:a16="http://schemas.microsoft.com/office/drawing/2014/main" id="{406A06EA-A924-41D7-871C-D68AE26E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450" y="5012075"/>
            <a:ext cx="1729941" cy="115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51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Thank you for your attention!</a:t>
            </a:r>
          </a:p>
        </p:txBody>
      </p:sp>
      <p:pic>
        <p:nvPicPr>
          <p:cNvPr id="6" name="Picture 2" descr="C:\Users\Daniel\Pictures\FENNTARTHATÓ\fÖLDGÖ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38456" cy="3474365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843808" y="551723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err="1">
                <a:hlinkClick r:id="rId3"/>
              </a:rPr>
              <a:t>babosikm</a:t>
            </a:r>
            <a:r>
              <a:rPr lang="hu-HU" sz="2800" b="1" dirty="0">
                <a:hlinkClick r:id="rId3"/>
              </a:rPr>
              <a:t>@</a:t>
            </a:r>
            <a:r>
              <a:rPr lang="hu-HU" sz="2800" b="1" dirty="0" err="1">
                <a:hlinkClick r:id="rId3"/>
              </a:rPr>
              <a:t>mnb.hu</a:t>
            </a:r>
            <a:r>
              <a:rPr lang="hu-HU" sz="2800" b="1" dirty="0"/>
              <a:t> 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83568" y="63093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1">
                    <a:tint val="75000"/>
                  </a:schemeClr>
                </a:solidFill>
              </a:rPr>
              <a:t>Mária </a:t>
            </a:r>
            <a:r>
              <a:rPr lang="hu-HU" sz="1200" dirty="0" err="1">
                <a:solidFill>
                  <a:schemeClr val="tx1">
                    <a:tint val="75000"/>
                  </a:schemeClr>
                </a:solidFill>
              </a:rPr>
              <a:t>Bábosik</a:t>
            </a:r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3B2DE58-305B-4413-B0AE-17BAD3E47B2D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9B0EEA2-F1CD-4AD7-AAD5-2539DAA0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397565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Relevance of the topic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898776" cy="4968552"/>
          </a:xfrm>
        </p:spPr>
        <p:txBody>
          <a:bodyPr>
            <a:normAutofit fontScale="62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2900" b="1" dirty="0">
                <a:solidFill>
                  <a:srgbClr val="C00000"/>
                </a:solidFill>
              </a:rPr>
              <a:t>June 1, 2017: </a:t>
            </a:r>
          </a:p>
          <a:p>
            <a:pPr>
              <a:buNone/>
            </a:pPr>
            <a:r>
              <a:rPr lang="en-GB" sz="2600" b="1" dirty="0">
                <a:solidFill>
                  <a:srgbClr val="002060"/>
                </a:solidFill>
              </a:rPr>
              <a:t>USA </a:t>
            </a:r>
            <a:r>
              <a:rPr lang="en-GB" sz="2600" b="1" dirty="0"/>
              <a:t>withdrawn from the Paris Agreement</a:t>
            </a:r>
          </a:p>
          <a:p>
            <a:pPr>
              <a:buNone/>
            </a:pPr>
            <a:endParaRPr lang="hu-HU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hu-HU" sz="29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hu-HU" sz="2900" b="1" dirty="0" err="1">
                <a:solidFill>
                  <a:srgbClr val="C00000"/>
                </a:solidFill>
              </a:rPr>
              <a:t>America’s</a:t>
            </a:r>
            <a:r>
              <a:rPr lang="hu-HU" sz="2900" b="1" dirty="0">
                <a:solidFill>
                  <a:srgbClr val="C00000"/>
                </a:solidFill>
              </a:rPr>
              <a:t> </a:t>
            </a:r>
            <a:r>
              <a:rPr lang="hu-HU" sz="2900" b="1" dirty="0" err="1">
                <a:solidFill>
                  <a:srgbClr val="C00000"/>
                </a:solidFill>
              </a:rPr>
              <a:t>Pledge</a:t>
            </a:r>
            <a:r>
              <a:rPr lang="hu-HU" sz="2900" b="1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hu-HU" sz="2900" b="1" dirty="0">
                <a:solidFill>
                  <a:srgbClr val="C00000"/>
                </a:solidFill>
              </a:rPr>
              <a:t>	</a:t>
            </a:r>
            <a:r>
              <a:rPr lang="en-US" sz="2600" dirty="0"/>
              <a:t>cities, states </a:t>
            </a:r>
            <a:r>
              <a:rPr lang="hu-HU" sz="2600" dirty="0"/>
              <a:t>&amp;</a:t>
            </a:r>
            <a:r>
              <a:rPr lang="en-US" sz="2600" dirty="0"/>
              <a:t> businesses </a:t>
            </a:r>
            <a:endParaRPr lang="hu-HU" sz="2600" dirty="0"/>
          </a:p>
          <a:p>
            <a:pPr>
              <a:buNone/>
            </a:pPr>
            <a:r>
              <a:rPr lang="hu-HU" sz="2600" dirty="0"/>
              <a:t>	(&lt;50%</a:t>
            </a:r>
            <a:r>
              <a:rPr lang="en-US" sz="2600" dirty="0"/>
              <a:t> </a:t>
            </a:r>
            <a:r>
              <a:rPr lang="hu-HU" sz="2600" dirty="0"/>
              <a:t>of</a:t>
            </a:r>
            <a:r>
              <a:rPr lang="en-US" sz="2600" dirty="0"/>
              <a:t> U.S. economy </a:t>
            </a:r>
            <a:r>
              <a:rPr lang="hu-HU" sz="2600" dirty="0"/>
              <a:t>&amp;</a:t>
            </a:r>
            <a:r>
              <a:rPr lang="en-US" sz="2600" dirty="0"/>
              <a:t> population</a:t>
            </a:r>
            <a:r>
              <a:rPr lang="hu-HU" sz="2600" dirty="0"/>
              <a:t>):</a:t>
            </a:r>
            <a:r>
              <a:rPr lang="hu-HU" sz="2600" dirty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hu-HU" sz="2600" b="1" dirty="0">
                <a:solidFill>
                  <a:srgbClr val="002060"/>
                </a:solidFill>
              </a:rPr>
              <a:t>	“</a:t>
            </a:r>
            <a:r>
              <a:rPr lang="hu-HU" sz="2600" b="1" dirty="0" err="1">
                <a:solidFill>
                  <a:srgbClr val="002060"/>
                </a:solidFill>
              </a:rPr>
              <a:t>We</a:t>
            </a:r>
            <a:r>
              <a:rPr lang="hu-HU" sz="2600" b="1" dirty="0">
                <a:solidFill>
                  <a:srgbClr val="002060"/>
                </a:solidFill>
              </a:rPr>
              <a:t> </a:t>
            </a:r>
            <a:r>
              <a:rPr lang="hu-HU" sz="2600" b="1" dirty="0" err="1">
                <a:solidFill>
                  <a:srgbClr val="002060"/>
                </a:solidFill>
              </a:rPr>
              <a:t>Are</a:t>
            </a:r>
            <a:r>
              <a:rPr lang="hu-HU" sz="2600" b="1" dirty="0">
                <a:solidFill>
                  <a:srgbClr val="002060"/>
                </a:solidFill>
              </a:rPr>
              <a:t> </a:t>
            </a:r>
            <a:r>
              <a:rPr lang="hu-HU" sz="2600" b="1" dirty="0" err="1">
                <a:solidFill>
                  <a:srgbClr val="002060"/>
                </a:solidFill>
              </a:rPr>
              <a:t>Still</a:t>
            </a:r>
            <a:r>
              <a:rPr lang="hu-HU" sz="2600" b="1" dirty="0">
                <a:solidFill>
                  <a:srgbClr val="002060"/>
                </a:solidFill>
              </a:rPr>
              <a:t> </a:t>
            </a:r>
            <a:r>
              <a:rPr lang="hu-HU" sz="2600" b="1" dirty="0" err="1">
                <a:solidFill>
                  <a:srgbClr val="002060"/>
                </a:solidFill>
              </a:rPr>
              <a:t>In</a:t>
            </a:r>
            <a:r>
              <a:rPr lang="hu-HU" sz="2600" b="1" dirty="0">
                <a:solidFill>
                  <a:srgbClr val="002060"/>
                </a:solidFill>
              </a:rPr>
              <a:t>”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7" name="Picture 2" descr="C:\Users\Daniel\Pictures\FENNTARTHATÓ\trump-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1950508" cy="1296144"/>
          </a:xfrm>
          <a:prstGeom prst="rect">
            <a:avLst/>
          </a:prstGeom>
          <a:noFill/>
        </p:spPr>
      </p:pic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392488" cy="4824536"/>
          </a:xfrm>
        </p:spPr>
        <p:txBody>
          <a:bodyPr>
            <a:normAutofit fontScale="62500" lnSpcReduction="20000"/>
          </a:bodyPr>
          <a:lstStyle/>
          <a:p>
            <a:endParaRPr lang="hu-HU" sz="2000" dirty="0"/>
          </a:p>
          <a:p>
            <a:pPr>
              <a:buNone/>
            </a:pPr>
            <a:r>
              <a:rPr lang="hu-HU" sz="2900" b="1" dirty="0">
                <a:solidFill>
                  <a:srgbClr val="C00000"/>
                </a:solidFill>
              </a:rPr>
              <a:t>	November 9, 2017: </a:t>
            </a:r>
          </a:p>
          <a:p>
            <a:pPr lvl="1"/>
            <a:r>
              <a:rPr lang="hu-HU" sz="2900" b="1" dirty="0" err="1">
                <a:solidFill>
                  <a:srgbClr val="002060"/>
                </a:solidFill>
              </a:rPr>
              <a:t>Syria</a:t>
            </a:r>
            <a:r>
              <a:rPr lang="hu-HU" sz="2900" b="1" dirty="0">
                <a:solidFill>
                  <a:srgbClr val="002060"/>
                </a:solidFill>
              </a:rPr>
              <a:t>: </a:t>
            </a:r>
          </a:p>
          <a:p>
            <a:pPr lvl="1">
              <a:buNone/>
            </a:pPr>
            <a:r>
              <a:rPr lang="hu-HU" sz="2900" b="1" dirty="0">
                <a:solidFill>
                  <a:srgbClr val="002060"/>
                </a:solidFill>
              </a:rPr>
              <a:t>	</a:t>
            </a:r>
            <a:r>
              <a:rPr lang="hu-HU" sz="2600" dirty="0" err="1"/>
              <a:t>announced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sign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Paris </a:t>
            </a:r>
            <a:r>
              <a:rPr lang="hu-HU" sz="2600" dirty="0" err="1"/>
              <a:t>Agreement</a:t>
            </a:r>
            <a:endParaRPr lang="hu-HU" sz="2900" dirty="0"/>
          </a:p>
          <a:p>
            <a:pPr lvl="1"/>
            <a:endParaRPr lang="hu-HU" sz="2900" b="1" dirty="0"/>
          </a:p>
          <a:p>
            <a:pPr lvl="1"/>
            <a:endParaRPr lang="hu-HU" sz="2900" b="1" dirty="0"/>
          </a:p>
          <a:p>
            <a:pPr lvl="1">
              <a:buNone/>
            </a:pPr>
            <a:endParaRPr lang="hu-HU" sz="2900" b="1" dirty="0"/>
          </a:p>
          <a:p>
            <a:pPr lvl="1"/>
            <a:endParaRPr lang="hu-HU" sz="2900" b="1" dirty="0">
              <a:solidFill>
                <a:srgbClr val="002060"/>
              </a:solidFill>
            </a:endParaRPr>
          </a:p>
          <a:p>
            <a:pPr lvl="1"/>
            <a:endParaRPr lang="hu-HU" sz="2900" b="1" dirty="0">
              <a:solidFill>
                <a:srgbClr val="002060"/>
              </a:solidFill>
            </a:endParaRPr>
          </a:p>
          <a:p>
            <a:pPr lvl="1"/>
            <a:endParaRPr lang="hu-HU" sz="2900" b="1" dirty="0">
              <a:solidFill>
                <a:srgbClr val="002060"/>
              </a:solidFill>
            </a:endParaRPr>
          </a:p>
          <a:p>
            <a:pPr lvl="1"/>
            <a:r>
              <a:rPr lang="hu-HU" sz="2900" b="1" dirty="0">
                <a:solidFill>
                  <a:srgbClr val="002060"/>
                </a:solidFill>
              </a:rPr>
              <a:t>EU </a:t>
            </a:r>
            <a:r>
              <a:rPr lang="hu-HU" sz="2900" b="1" dirty="0"/>
              <a:t>: </a:t>
            </a:r>
          </a:p>
          <a:p>
            <a:pPr lvl="1">
              <a:buNone/>
            </a:pPr>
            <a:r>
              <a:rPr lang="hu-HU" sz="2900" b="1" dirty="0"/>
              <a:t>	</a:t>
            </a:r>
            <a:r>
              <a:rPr lang="hu-HU" sz="2600" dirty="0" err="1"/>
              <a:t>Provisional</a:t>
            </a:r>
            <a:r>
              <a:rPr lang="hu-HU" sz="2600" dirty="0"/>
              <a:t> </a:t>
            </a:r>
            <a:r>
              <a:rPr lang="hu-HU" sz="2600" dirty="0" err="1"/>
              <a:t>Agreement</a:t>
            </a:r>
            <a:r>
              <a:rPr lang="hu-HU" sz="2600" dirty="0"/>
              <a:t> </a:t>
            </a:r>
          </a:p>
          <a:p>
            <a:pPr lvl="1">
              <a:buNone/>
            </a:pPr>
            <a:r>
              <a:rPr lang="hu-HU" sz="2600" dirty="0"/>
              <a:t>	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put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EU </a:t>
            </a:r>
            <a:r>
              <a:rPr lang="hu-HU" sz="2600" dirty="0" err="1"/>
              <a:t>on</a:t>
            </a:r>
            <a:r>
              <a:rPr lang="hu-HU" sz="2600" dirty="0"/>
              <a:t> </a:t>
            </a:r>
            <a:r>
              <a:rPr lang="hu-HU" sz="2600" dirty="0" err="1"/>
              <a:t>track</a:t>
            </a:r>
            <a:r>
              <a:rPr lang="hu-HU" sz="2600" dirty="0"/>
              <a:t> </a:t>
            </a:r>
          </a:p>
          <a:p>
            <a:pPr lvl="1">
              <a:buNone/>
            </a:pPr>
            <a:r>
              <a:rPr lang="hu-HU" sz="2600" dirty="0"/>
              <a:t>	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achieve</a:t>
            </a:r>
            <a:r>
              <a:rPr lang="hu-HU" sz="2600" dirty="0"/>
              <a:t> </a:t>
            </a:r>
            <a:r>
              <a:rPr lang="hu-HU" sz="2600" dirty="0" err="1"/>
              <a:t>its</a:t>
            </a:r>
            <a:r>
              <a:rPr lang="hu-HU" sz="2600" dirty="0"/>
              <a:t> </a:t>
            </a:r>
            <a:r>
              <a:rPr lang="hu-HU" sz="2600" dirty="0" err="1"/>
              <a:t>commitment</a:t>
            </a:r>
            <a:r>
              <a:rPr lang="hu-HU" sz="2600" dirty="0"/>
              <a:t> </a:t>
            </a:r>
          </a:p>
          <a:p>
            <a:pPr lvl="1">
              <a:buNone/>
            </a:pPr>
            <a:r>
              <a:rPr lang="hu-HU" sz="2600" dirty="0"/>
              <a:t>	</a:t>
            </a:r>
            <a:r>
              <a:rPr lang="hu-HU" sz="2600" dirty="0" err="1"/>
              <a:t>under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Paris </a:t>
            </a:r>
            <a:r>
              <a:rPr lang="hu-HU" sz="2600" dirty="0" err="1"/>
              <a:t>Agreement</a:t>
            </a:r>
            <a:endParaRPr lang="hu-HU" sz="2600" dirty="0"/>
          </a:p>
          <a:p>
            <a:endParaRPr lang="hu-HU" b="1" dirty="0"/>
          </a:p>
        </p:txBody>
      </p:sp>
      <p:pic>
        <p:nvPicPr>
          <p:cNvPr id="4099" name="Picture 3" descr="C:\Users\Daniel\Pictures\FENNTARTHATÓ\Bloomberg&amp;B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73016"/>
            <a:ext cx="2049395" cy="1367972"/>
          </a:xfrm>
          <a:prstGeom prst="rect">
            <a:avLst/>
          </a:prstGeom>
          <a:noFill/>
        </p:spPr>
      </p:pic>
      <p:pic>
        <p:nvPicPr>
          <p:cNvPr id="13" name="Picture 2" descr="C:\Users\Daniel\Pictures\Klíma\térké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2492896"/>
            <a:ext cx="2417785" cy="1656184"/>
          </a:xfrm>
          <a:prstGeom prst="rect">
            <a:avLst/>
          </a:prstGeom>
          <a:noFill/>
        </p:spPr>
      </p:pic>
      <p:pic>
        <p:nvPicPr>
          <p:cNvPr id="14" name="Picture 2" descr="C:\Users\Daniel\Pictures\Klíma\Prot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1224136" cy="918102"/>
          </a:xfrm>
          <a:prstGeom prst="rect">
            <a:avLst/>
          </a:prstGeom>
          <a:noFill/>
        </p:spPr>
      </p:pic>
      <p:sp>
        <p:nvSpPr>
          <p:cNvPr id="10" name="Élőláb helye 3"/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Egyenes összekötő 11"/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6BBF49-9F34-433B-8B5E-3DB67DDB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15358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3200" b="1" dirty="0" err="1"/>
              <a:t>From</a:t>
            </a:r>
            <a:r>
              <a:rPr lang="hu-HU" sz="3200" b="1" dirty="0"/>
              <a:t> </a:t>
            </a:r>
            <a:r>
              <a:rPr lang="hu-HU" sz="3200" b="1" dirty="0" err="1"/>
              <a:t>climate</a:t>
            </a:r>
            <a:r>
              <a:rPr lang="hu-HU" sz="3200" b="1" dirty="0"/>
              <a:t> </a:t>
            </a:r>
            <a:r>
              <a:rPr lang="hu-HU" sz="3200" b="1" dirty="0" err="1"/>
              <a:t>change</a:t>
            </a:r>
            <a:r>
              <a:rPr lang="hu-HU" sz="3200" b="1" dirty="0"/>
              <a:t> </a:t>
            </a:r>
            <a:r>
              <a:rPr lang="hu-HU" sz="3200" b="1" dirty="0" err="1"/>
              <a:t>to</a:t>
            </a:r>
            <a:r>
              <a:rPr lang="hu-HU" sz="3200" b="1" dirty="0"/>
              <a:t> </a:t>
            </a:r>
            <a:r>
              <a:rPr lang="hu-HU" sz="3200" b="1" dirty="0" err="1"/>
              <a:t>climate</a:t>
            </a:r>
            <a:r>
              <a:rPr lang="hu-HU" sz="3200" b="1" dirty="0"/>
              <a:t> </a:t>
            </a:r>
            <a:r>
              <a:rPr lang="hu-HU" sz="3200" b="1" dirty="0" err="1"/>
              <a:t>finance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123728" y="2636912"/>
            <a:ext cx="2686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2123728" y="4365104"/>
            <a:ext cx="2686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C:\Users\Daniel\Pictures\FENNTARTHATÓ\Kineveti-erőfeszítéseinket-a-klímaváltozás-mhdq9ysqgpgd0ezp4k8ct5csshubu0767xysbk5e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456384" cy="1099759"/>
          </a:xfrm>
          <a:prstGeom prst="rect">
            <a:avLst/>
          </a:prstGeom>
          <a:noFill/>
        </p:spPr>
      </p:pic>
      <p:pic>
        <p:nvPicPr>
          <p:cNvPr id="2052" name="Picture 4" descr="C:\Users\Daniel\Pictures\FENNTARTHATÓ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1245892" cy="1368152"/>
          </a:xfrm>
          <a:prstGeom prst="rect">
            <a:avLst/>
          </a:prstGeom>
          <a:noFill/>
        </p:spPr>
      </p:pic>
      <p:sp>
        <p:nvSpPr>
          <p:cNvPr id="14" name="Élőláb helye 3"/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" descr="Ki fizet az éghajlatért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6440" y="4563481"/>
            <a:ext cx="2033720" cy="1525290"/>
          </a:xfrm>
          <a:prstGeom prst="rect">
            <a:avLst/>
          </a:prstGeom>
          <a:noFill/>
        </p:spPr>
      </p:pic>
      <p:pic>
        <p:nvPicPr>
          <p:cNvPr id="11" name="Picture 2" descr="C:\Users\babosikm\Pictures\ENSZ\SDGs-GlobalGoalsForSustainableDevelopment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1795197" cy="14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Egyenes összekötő 11"/>
          <p:cNvCxnSpPr/>
          <p:nvPr/>
        </p:nvCxnSpPr>
        <p:spPr>
          <a:xfrm>
            <a:off x="539552" y="112474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827584" y="1628800"/>
            <a:ext cx="3024336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Climate</a:t>
            </a:r>
            <a:r>
              <a:rPr lang="hu-HU" b="1" dirty="0"/>
              <a:t> </a:t>
            </a:r>
            <a:r>
              <a:rPr lang="hu-HU" b="1" dirty="0" err="1"/>
              <a:t>change</a:t>
            </a:r>
            <a:endParaRPr lang="hu-HU" b="1" dirty="0"/>
          </a:p>
        </p:txBody>
      </p:sp>
      <p:sp>
        <p:nvSpPr>
          <p:cNvPr id="17" name="Téglalap 16"/>
          <p:cNvSpPr/>
          <p:nvPr/>
        </p:nvSpPr>
        <p:spPr>
          <a:xfrm>
            <a:off x="827584" y="3284984"/>
            <a:ext cx="3024336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Climate</a:t>
            </a:r>
            <a:r>
              <a:rPr lang="hu-HU" b="1" dirty="0"/>
              <a:t> </a:t>
            </a:r>
            <a:r>
              <a:rPr lang="hu-HU" b="1" dirty="0" err="1"/>
              <a:t>protection</a:t>
            </a:r>
            <a:endParaRPr lang="hu-HU" b="1" dirty="0"/>
          </a:p>
        </p:txBody>
      </p:sp>
      <p:sp>
        <p:nvSpPr>
          <p:cNvPr id="18" name="Téglalap 17"/>
          <p:cNvSpPr/>
          <p:nvPr/>
        </p:nvSpPr>
        <p:spPr>
          <a:xfrm>
            <a:off x="755576" y="5013176"/>
            <a:ext cx="302433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Climate</a:t>
            </a:r>
            <a:r>
              <a:rPr lang="hu-HU" b="1" dirty="0"/>
              <a:t> </a:t>
            </a:r>
            <a:r>
              <a:rPr lang="hu-HU" b="1" dirty="0" err="1"/>
              <a:t>finance</a:t>
            </a:r>
            <a:endParaRPr lang="hu-HU" b="1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0156E95-0A38-4911-86C5-AD3783CA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158868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0173D9-6067-4D50-8BD7-5DDD7CE2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Climate finance defined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F238AD-349E-494B-9780-3298454F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B59FB49-CAE4-403E-9A0B-E31D23B8D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884" y="2909710"/>
            <a:ext cx="5626968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en-GB" sz="1800" dirty="0">
                <a:solidFill>
                  <a:srgbClr val="C00000"/>
                </a:solidFill>
              </a:rPr>
              <a:t>Public</a:t>
            </a:r>
            <a:r>
              <a:rPr lang="en-GB" sz="1800" dirty="0">
                <a:solidFill>
                  <a:schemeClr val="tx1"/>
                </a:solidFill>
              </a:rPr>
              <a:t> financial sources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chemeClr val="tx1"/>
                </a:solidFill>
              </a:rPr>
              <a:t>provided by developed countries to developing countries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chemeClr val="tx1"/>
                </a:solidFill>
              </a:rPr>
              <a:t>for mitigation and adaptation to climate change</a:t>
            </a:r>
          </a:p>
          <a:p>
            <a:pPr marL="0" indent="0" algn="ctr">
              <a:buNone/>
            </a:pPr>
            <a:r>
              <a:rPr lang="en-GB" sz="1800" i="1" dirty="0">
                <a:solidFill>
                  <a:schemeClr val="tx1"/>
                </a:solidFill>
              </a:rPr>
              <a:t>(bilateral, multilateral)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9076DAF-0BAE-4C0B-93E9-9606C7672C54}"/>
              </a:ext>
            </a:extLst>
          </p:cNvPr>
          <p:cNvSpPr/>
          <p:nvPr/>
        </p:nvSpPr>
        <p:spPr>
          <a:xfrm>
            <a:off x="3059832" y="1370336"/>
            <a:ext cx="5626968" cy="13142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All </a:t>
            </a:r>
            <a:r>
              <a:rPr lang="en-GB" dirty="0">
                <a:solidFill>
                  <a:schemeClr val="tx1"/>
                </a:solidFill>
              </a:rPr>
              <a:t>financial sources related to mitigation and adaptation due to climate change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(aid, private sources, equity investments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related to climate protection) 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4F535341-894B-4EC2-97AF-8597EA77B2B6}"/>
              </a:ext>
            </a:extLst>
          </p:cNvPr>
          <p:cNvSpPr/>
          <p:nvPr/>
        </p:nvSpPr>
        <p:spPr>
          <a:xfrm>
            <a:off x="700605" y="2885369"/>
            <a:ext cx="2232248" cy="9886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Narrower terms</a:t>
            </a: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473E466C-C97F-41BE-9825-3EA6F76BC31B}"/>
              </a:ext>
            </a:extLst>
          </p:cNvPr>
          <p:cNvSpPr/>
          <p:nvPr/>
        </p:nvSpPr>
        <p:spPr>
          <a:xfrm>
            <a:off x="700605" y="1533127"/>
            <a:ext cx="2232248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Broader terms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15D98843-2E07-4173-98E9-B9A1C0BDD66A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86641BEA-167E-4B8F-A016-44D24336A95E}"/>
              </a:ext>
            </a:extLst>
          </p:cNvPr>
          <p:cNvSpPr/>
          <p:nvPr/>
        </p:nvSpPr>
        <p:spPr>
          <a:xfrm>
            <a:off x="1511660" y="4593336"/>
            <a:ext cx="345638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part of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environment finance</a:t>
            </a:r>
          </a:p>
        </p:txBody>
      </p:sp>
      <p:sp>
        <p:nvSpPr>
          <p:cNvPr id="12" name="Élőláb helye 3">
            <a:extLst>
              <a:ext uri="{FF2B5EF4-FFF2-40B4-BE49-F238E27FC236}">
                <a16:creationId xmlns:a16="http://schemas.microsoft.com/office/drawing/2014/main" id="{31400C40-75B3-44E3-B2B7-C7FCBBDB5A33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C9818AF5-9BAA-464B-9885-6F2BBB34C928}"/>
              </a:ext>
            </a:extLst>
          </p:cNvPr>
          <p:cNvSpPr/>
          <p:nvPr/>
        </p:nvSpPr>
        <p:spPr>
          <a:xfrm>
            <a:off x="4716016" y="5098484"/>
            <a:ext cx="345638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partly overlaps with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green finance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815CEC4-5641-4D52-B036-6EB46E64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389826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/>
              <a:t>I</a:t>
            </a:r>
            <a:r>
              <a:rPr lang="en-GB" sz="3200" b="1" dirty="0" err="1"/>
              <a:t>nstitutional</a:t>
            </a:r>
            <a:r>
              <a:rPr lang="en-GB" sz="3200" b="1" dirty="0"/>
              <a:t> structure</a:t>
            </a:r>
            <a:r>
              <a:rPr lang="hu-HU" sz="3200" b="1" dirty="0"/>
              <a:t> of c</a:t>
            </a:r>
            <a:r>
              <a:rPr lang="en-GB" sz="3200" b="1" dirty="0" err="1"/>
              <a:t>limate</a:t>
            </a:r>
            <a:r>
              <a:rPr lang="en-GB" sz="3200" b="1" dirty="0"/>
              <a:t> finance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/>
              <a:t>Donor developed countries – Bilateral institutions – Multilateral institutions (incl. MDBs) – Beneficiary developing countries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027" name="Picture 3" descr="C:\Users\Daniel\Pictures\Klíma\CFF Architecture  List - 2016.jpg"/>
          <p:cNvPicPr>
            <a:picLocks noChangeAspect="1" noChangeArrowheads="1"/>
          </p:cNvPicPr>
          <p:nvPr/>
        </p:nvPicPr>
        <p:blipFill rotWithShape="1">
          <a:blip r:embed="rId2" cstate="print"/>
          <a:srcRect l="4487" t="4819" r="3821" b="5208"/>
          <a:stretch/>
        </p:blipFill>
        <p:spPr bwMode="auto">
          <a:xfrm>
            <a:off x="2123728" y="1988840"/>
            <a:ext cx="5462322" cy="4248473"/>
          </a:xfrm>
          <a:prstGeom prst="rect">
            <a:avLst/>
          </a:prstGeom>
          <a:noFill/>
        </p:spPr>
      </p:pic>
      <p:sp>
        <p:nvSpPr>
          <p:cNvPr id="8" name="TextBox 5"/>
          <p:cNvSpPr txBox="1"/>
          <p:nvPr/>
        </p:nvSpPr>
        <p:spPr>
          <a:xfrm>
            <a:off x="755576" y="635635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tx1">
                    <a:tint val="75000"/>
                  </a:schemeClr>
                </a:solidFill>
              </a:rPr>
              <a:t>Mária </a:t>
            </a:r>
            <a:r>
              <a:rPr lang="hu-HU" sz="1200" dirty="0" err="1">
                <a:solidFill>
                  <a:schemeClr val="tx1">
                    <a:tint val="75000"/>
                  </a:schemeClr>
                </a:solidFill>
              </a:rPr>
              <a:t>Bábosik</a:t>
            </a:r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5" name="Ellipszis 54">
            <a:extLst>
              <a:ext uri="{FF2B5EF4-FFF2-40B4-BE49-F238E27FC236}">
                <a16:creationId xmlns:a16="http://schemas.microsoft.com/office/drawing/2014/main" id="{A6442DA3-F6A6-4B11-B628-75BC4DBA4488}"/>
              </a:ext>
            </a:extLst>
          </p:cNvPr>
          <p:cNvSpPr/>
          <p:nvPr/>
        </p:nvSpPr>
        <p:spPr>
          <a:xfrm>
            <a:off x="5389020" y="3787560"/>
            <a:ext cx="720000" cy="12600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ED1C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Szabadkéz 55">
                <a:extLst>
                  <a:ext uri="{FF2B5EF4-FFF2-40B4-BE49-F238E27FC236}">
                    <a16:creationId xmlns:a16="http://schemas.microsoft.com/office/drawing/2014/main" id="{90BFE953-BBD1-49DA-95C1-A53866AEE95F}"/>
                  </a:ext>
                </a:extLst>
              </p14:cNvPr>
              <p14:cNvContentPartPr/>
              <p14:nvPr/>
            </p14:nvContentPartPr>
            <p14:xfrm>
              <a:off x="5411902" y="4413291"/>
              <a:ext cx="102960" cy="360"/>
            </p14:xfrm>
          </p:contentPart>
        </mc:Choice>
        <mc:Fallback xmlns="">
          <p:pic>
            <p:nvPicPr>
              <p:cNvPr id="56" name="Szabadkéz 55">
                <a:extLst>
                  <a:ext uri="{FF2B5EF4-FFF2-40B4-BE49-F238E27FC236}">
                    <a16:creationId xmlns:a16="http://schemas.microsoft.com/office/drawing/2014/main" id="{90BFE953-BBD1-49DA-95C1-A53866AEE9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822" y="4394211"/>
                <a:ext cx="1407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6B17ADE3-E912-4808-931F-8B06C69C0F6D}"/>
                  </a:ext>
                </a:extLst>
              </p14:cNvPr>
              <p14:cNvContentPartPr/>
              <p14:nvPr/>
            </p14:nvContentPartPr>
            <p14:xfrm>
              <a:off x="5411902" y="4385211"/>
              <a:ext cx="360" cy="360"/>
            </p14:xfrm>
          </p:contentPart>
        </mc:Choice>
        <mc:Fallback xmlns=""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6B17ADE3-E912-4808-931F-8B06C69C0F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822" y="43661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Szabadkéz 57">
                <a:extLst>
                  <a:ext uri="{FF2B5EF4-FFF2-40B4-BE49-F238E27FC236}">
                    <a16:creationId xmlns:a16="http://schemas.microsoft.com/office/drawing/2014/main" id="{2B48F542-B78D-4B0A-967E-B9D454C86F02}"/>
                  </a:ext>
                </a:extLst>
              </p14:cNvPr>
              <p14:cNvContentPartPr/>
              <p14:nvPr/>
            </p14:nvContentPartPr>
            <p14:xfrm>
              <a:off x="5551582" y="4348131"/>
              <a:ext cx="9720" cy="360"/>
            </p14:xfrm>
          </p:contentPart>
        </mc:Choice>
        <mc:Fallback xmlns="">
          <p:pic>
            <p:nvPicPr>
              <p:cNvPr id="58" name="Szabadkéz 57">
                <a:extLst>
                  <a:ext uri="{FF2B5EF4-FFF2-40B4-BE49-F238E27FC236}">
                    <a16:creationId xmlns:a16="http://schemas.microsoft.com/office/drawing/2014/main" id="{2B48F542-B78D-4B0A-967E-B9D454C86F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2502" y="4329051"/>
                <a:ext cx="47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Szabadkéz 58">
                <a:extLst>
                  <a:ext uri="{FF2B5EF4-FFF2-40B4-BE49-F238E27FC236}">
                    <a16:creationId xmlns:a16="http://schemas.microsoft.com/office/drawing/2014/main" id="{C706613D-311D-4DC0-9943-60E0CA9753B1}"/>
                  </a:ext>
                </a:extLst>
              </p14:cNvPr>
              <p14:cNvContentPartPr/>
              <p14:nvPr/>
            </p14:nvContentPartPr>
            <p14:xfrm>
              <a:off x="5747782" y="4198731"/>
              <a:ext cx="360" cy="9720"/>
            </p14:xfrm>
          </p:contentPart>
        </mc:Choice>
        <mc:Fallback xmlns="">
          <p:pic>
            <p:nvPicPr>
              <p:cNvPr id="59" name="Szabadkéz 58">
                <a:extLst>
                  <a:ext uri="{FF2B5EF4-FFF2-40B4-BE49-F238E27FC236}">
                    <a16:creationId xmlns:a16="http://schemas.microsoft.com/office/drawing/2014/main" id="{C706613D-311D-4DC0-9943-60E0CA9753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8702" y="4179651"/>
                <a:ext cx="38160" cy="47520"/>
              </a:xfrm>
              <a:prstGeom prst="rect">
                <a:avLst/>
              </a:prstGeom>
            </p:spPr>
          </p:pic>
        </mc:Fallback>
      </mc:AlternateContent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DEA17B09-35AE-41A8-A037-115EE21AF768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D32B61-E674-4656-A5F6-AF9E70E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3140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 err="1"/>
              <a:t>Climate</a:t>
            </a:r>
            <a:r>
              <a:rPr lang="hu-HU" sz="3200" b="1" dirty="0"/>
              <a:t> </a:t>
            </a:r>
            <a:r>
              <a:rPr lang="hu-HU" sz="3200" b="1" dirty="0" err="1"/>
              <a:t>finance</a:t>
            </a:r>
            <a:r>
              <a:rPr lang="hu-HU" sz="3200" b="1" dirty="0"/>
              <a:t> flows (USD </a:t>
            </a:r>
            <a:r>
              <a:rPr lang="hu-HU" sz="3200" b="1" dirty="0" err="1"/>
              <a:t>bn</a:t>
            </a:r>
            <a:r>
              <a:rPr lang="hu-HU" sz="3200" b="1" dirty="0"/>
              <a:t>/</a:t>
            </a:r>
            <a:r>
              <a:rPr lang="hu-HU" sz="3200" b="1" dirty="0" err="1"/>
              <a:t>year</a:t>
            </a:r>
            <a:r>
              <a:rPr lang="hu-HU" sz="3200" b="1" dirty="0"/>
              <a:t>, 2014)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631" t="31326" r="35491" b="21863"/>
          <a:stretch/>
        </p:blipFill>
        <p:spPr bwMode="auto">
          <a:xfrm>
            <a:off x="658844" y="1556792"/>
            <a:ext cx="7729580" cy="4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/>
          <p:nvPr/>
        </p:nvSpPr>
        <p:spPr>
          <a:xfrm>
            <a:off x="755576" y="635635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tx1">
                    <a:tint val="75000"/>
                  </a:schemeClr>
                </a:solidFill>
              </a:rPr>
              <a:t>Mária </a:t>
            </a:r>
            <a:r>
              <a:rPr lang="hu-HU" sz="1200" dirty="0" err="1">
                <a:solidFill>
                  <a:schemeClr val="tx1">
                    <a:tint val="75000"/>
                  </a:schemeClr>
                </a:solidFill>
              </a:rPr>
              <a:t>Bábosik</a:t>
            </a:r>
            <a:endParaRPr lang="hu-H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D00F1A5-7D40-48E6-8CD3-2F7C129D4FD8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9F3BBDE-A645-47F2-B0DD-19FF6704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45913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1FA2BD-05D7-40B0-92FF-B72A21E7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Multilateral Development Banks</a:t>
            </a:r>
            <a:br>
              <a:rPr lang="hu-HU" sz="3200" b="1" dirty="0"/>
            </a:br>
            <a:r>
              <a:rPr lang="en-GB" sz="3200" b="1" dirty="0"/>
              <a:t>for climate finance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744F9E-882D-45DE-BA72-07AD8057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5EA4579-B5AC-4D44-B8D3-28AC60D8C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4591"/>
          <a:stretch>
            <a:fillRect/>
          </a:stretch>
        </p:blipFill>
        <p:spPr bwMode="auto">
          <a:xfrm>
            <a:off x="1233487" y="1701186"/>
            <a:ext cx="6677025" cy="43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5B86272-9776-4405-8196-851ECA2477D6}"/>
              </a:ext>
            </a:extLst>
          </p:cNvPr>
          <p:cNvCxnSpPr>
            <a:cxnSpLocks/>
          </p:cNvCxnSpPr>
          <p:nvPr/>
        </p:nvCxnSpPr>
        <p:spPr>
          <a:xfrm>
            <a:off x="575556" y="134076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lőláb helye 3">
            <a:extLst>
              <a:ext uri="{FF2B5EF4-FFF2-40B4-BE49-F238E27FC236}">
                <a16:creationId xmlns:a16="http://schemas.microsoft.com/office/drawing/2014/main" id="{DD46FB5E-F479-4174-A4FA-A124AB2B0AA7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42A6DA5-B5F8-4C7B-8A8F-9BD98CDD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92562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Multilateral development banks</a:t>
            </a:r>
            <a:r>
              <a:rPr lang="hu-HU" sz="3200" b="1" dirty="0"/>
              <a:t> </a:t>
            </a:r>
            <a:r>
              <a:rPr lang="en-GB" sz="3200" b="1" dirty="0"/>
              <a:t>(MDBs)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8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539552" y="12687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Élőláb helye 3"/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120413" y="5198057"/>
            <a:ext cx="1872208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European Bank for 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Reconstruction and Development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3159291" y="1942030"/>
            <a:ext cx="187220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1600" b="1" dirty="0"/>
              <a:t>World Bank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136978" y="4531807"/>
            <a:ext cx="187220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124200" y="2479120"/>
            <a:ext cx="187220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Asian Development Bank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3159291" y="1452409"/>
            <a:ext cx="187220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Bank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5241778" y="1461167"/>
            <a:ext cx="1728192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Subscribed capital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5144852" y="5201211"/>
            <a:ext cx="17864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/>
              <a:t>EUR  30 </a:t>
            </a:r>
            <a:r>
              <a:rPr lang="hu-HU" sz="1600" b="1" dirty="0" err="1"/>
              <a:t>bn</a:t>
            </a:r>
            <a:endParaRPr lang="hu-HU" sz="1600" b="1" dirty="0"/>
          </a:p>
          <a:p>
            <a:endParaRPr lang="hu-HU" sz="1600" b="1" dirty="0">
              <a:solidFill>
                <a:schemeClr val="bg1"/>
              </a:solidFill>
            </a:endParaRPr>
          </a:p>
          <a:p>
            <a:r>
              <a:rPr lang="hu-H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5229655" y="1977219"/>
            <a:ext cx="1723932" cy="338554"/>
          </a:xfrm>
          <a:prstGeom prst="rect">
            <a:avLst/>
          </a:prstGeom>
          <a:solidFill>
            <a:srgbClr val="FF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USD 269 </a:t>
            </a:r>
            <a:r>
              <a:rPr lang="hu-HU" sz="1600" b="1" dirty="0" err="1"/>
              <a:t>bn</a:t>
            </a:r>
            <a:endParaRPr lang="hu-HU" sz="16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206225" y="2522025"/>
            <a:ext cx="17498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USD 143 </a:t>
            </a:r>
            <a:r>
              <a:rPr lang="hu-HU" sz="1600" b="1" dirty="0" err="1"/>
              <a:t>bn</a:t>
            </a:r>
            <a:endParaRPr lang="hu-HU" sz="1600" b="1" dirty="0"/>
          </a:p>
          <a:p>
            <a:endParaRPr lang="hu-HU" sz="1600" b="1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7951CBC-3DE3-4707-A72E-8C2ACA7AAD7C}"/>
              </a:ext>
            </a:extLst>
          </p:cNvPr>
          <p:cNvSpPr txBox="1"/>
          <p:nvPr/>
        </p:nvSpPr>
        <p:spPr>
          <a:xfrm>
            <a:off x="3120413" y="3193249"/>
            <a:ext cx="187220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African Development Bank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1B9DD383-560C-4F0B-A811-C088E41D11CB}"/>
              </a:ext>
            </a:extLst>
          </p:cNvPr>
          <p:cNvSpPr txBox="1"/>
          <p:nvPr/>
        </p:nvSpPr>
        <p:spPr>
          <a:xfrm>
            <a:off x="5181379" y="3200873"/>
            <a:ext cx="17498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USD 143 </a:t>
            </a:r>
            <a:r>
              <a:rPr lang="hu-HU" sz="1600" b="1" dirty="0" err="1"/>
              <a:t>bn</a:t>
            </a:r>
            <a:endParaRPr lang="hu-HU" sz="1600" b="1" dirty="0"/>
          </a:p>
          <a:p>
            <a:endParaRPr lang="hu-HU" sz="1600" b="1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0ABA9A73-E86B-461C-9CB6-DBFF0B611992}"/>
              </a:ext>
            </a:extLst>
          </p:cNvPr>
          <p:cNvSpPr txBox="1"/>
          <p:nvPr/>
        </p:nvSpPr>
        <p:spPr>
          <a:xfrm>
            <a:off x="3124200" y="3879721"/>
            <a:ext cx="187220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Inter-American Development Bank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EF02B948-2AEA-4BC0-B20F-94CE8AFB25B0}"/>
              </a:ext>
            </a:extLst>
          </p:cNvPr>
          <p:cNvSpPr txBox="1"/>
          <p:nvPr/>
        </p:nvSpPr>
        <p:spPr>
          <a:xfrm>
            <a:off x="5144852" y="3879721"/>
            <a:ext cx="17864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USD 143 </a:t>
            </a:r>
            <a:r>
              <a:rPr lang="hu-HU" sz="1600" b="1" dirty="0" err="1"/>
              <a:t>bn</a:t>
            </a:r>
            <a:endParaRPr lang="hu-HU" sz="1600" b="1" dirty="0"/>
          </a:p>
          <a:p>
            <a:endParaRPr lang="hu-HU" sz="1600" b="1" dirty="0"/>
          </a:p>
        </p:txBody>
      </p:sp>
      <p:pic>
        <p:nvPicPr>
          <p:cNvPr id="38" name="Kép 37" descr="Képtalálat a következőre: „world bank logo”">
            <a:extLst>
              <a:ext uri="{FF2B5EF4-FFF2-40B4-BE49-F238E27FC236}">
                <a16:creationId xmlns:a16="http://schemas.microsoft.com/office/drawing/2014/main" id="{4BF25C21-3F7F-4995-AC1B-6311BB41F59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437" y="1620475"/>
            <a:ext cx="987946" cy="6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Kép 39" descr="https://lh3.googleusercontent.com/Hs2Jn9l1m6c4QeqMoDv1KiKu_gJBTJCBoVIuu8vGAsRAUSNpWsBk21q4JBBtLtb7wLnzqA=s170">
            <a:extLst>
              <a:ext uri="{FF2B5EF4-FFF2-40B4-BE49-F238E27FC236}">
                <a16:creationId xmlns:a16="http://schemas.microsoft.com/office/drawing/2014/main" id="{5583174C-91C6-4066-B725-80403C04EAF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580" y="2365751"/>
            <a:ext cx="1444264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C:\Users\Daniel\Pictures\céltábla\iadb_logo.png">
            <a:extLst>
              <a:ext uri="{FF2B5EF4-FFF2-40B4-BE49-F238E27FC236}">
                <a16:creationId xmlns:a16="http://schemas.microsoft.com/office/drawing/2014/main" id="{78612F3F-64EF-40C6-B2C0-A394F51B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4861" y="3700297"/>
            <a:ext cx="743901" cy="791384"/>
          </a:xfrm>
          <a:prstGeom prst="rect">
            <a:avLst/>
          </a:prstGeom>
          <a:noFill/>
        </p:spPr>
      </p:pic>
      <p:pic>
        <p:nvPicPr>
          <p:cNvPr id="42" name="Picture 5" descr="C:\Users\Daniel\Pictures\céltábla\afdb.png">
            <a:extLst>
              <a:ext uri="{FF2B5EF4-FFF2-40B4-BE49-F238E27FC236}">
                <a16:creationId xmlns:a16="http://schemas.microsoft.com/office/drawing/2014/main" id="{B62E4847-38BB-47D5-95AE-3E7F2B22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4233" y="3081118"/>
            <a:ext cx="646778" cy="646778"/>
          </a:xfrm>
          <a:prstGeom prst="rect">
            <a:avLst/>
          </a:prstGeom>
          <a:noFill/>
        </p:spPr>
      </p:pic>
      <p:pic>
        <p:nvPicPr>
          <p:cNvPr id="43" name="Picture 6" descr="C:\Users\Daniel\Pictures\céltábla\EBRD-22-11-17.jpg">
            <a:extLst>
              <a:ext uri="{FF2B5EF4-FFF2-40B4-BE49-F238E27FC236}">
                <a16:creationId xmlns:a16="http://schemas.microsoft.com/office/drawing/2014/main" id="{7C18F552-7E4E-4DE9-89AC-481E3321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8739" y="5237525"/>
            <a:ext cx="1296144" cy="891747"/>
          </a:xfrm>
          <a:prstGeom prst="rect">
            <a:avLst/>
          </a:prstGeom>
          <a:noFill/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F46E2699-92AB-4815-8E8C-4B9C55870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/>
          <a:srcRect l="37058" t="3761" r="43530" b="82425"/>
          <a:stretch/>
        </p:blipFill>
        <p:spPr bwMode="auto">
          <a:xfrm>
            <a:off x="1413570" y="4496342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4CD947-2378-478F-B673-DAF00014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9E7BD0CD-4F50-439F-AC41-499AA16E9ED3}"/>
              </a:ext>
            </a:extLst>
          </p:cNvPr>
          <p:cNvSpPr txBox="1"/>
          <p:nvPr/>
        </p:nvSpPr>
        <p:spPr>
          <a:xfrm>
            <a:off x="5127815" y="4540466"/>
            <a:ext cx="18034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/>
              <a:t>EUR 242 </a:t>
            </a:r>
            <a:r>
              <a:rPr lang="hu-HU" sz="1600" b="1" dirty="0" err="1"/>
              <a:t>bn</a:t>
            </a:r>
            <a:endParaRPr lang="hu-HU" sz="1600" b="1" dirty="0"/>
          </a:p>
          <a:p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4264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Importance of MDBs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5650" y="1225962"/>
            <a:ext cx="7848872" cy="5130387"/>
          </a:xfrm>
        </p:spPr>
        <p:txBody>
          <a:bodyPr>
            <a:normAutofit/>
          </a:bodyPr>
          <a:lstStyle/>
          <a:p>
            <a:r>
              <a:rPr lang="en-GB" sz="2000" dirty="0"/>
              <a:t>International financial institutions (global &amp; regional)</a:t>
            </a:r>
          </a:p>
          <a:p>
            <a:r>
              <a:rPr lang="en-GB" sz="2000" dirty="0"/>
              <a:t>Members of the post-WWII Bretton Woods system </a:t>
            </a:r>
          </a:p>
          <a:p>
            <a:r>
              <a:rPr lang="en-GB" sz="2000" dirty="0"/>
              <a:t>Established by sovereign states</a:t>
            </a:r>
          </a:p>
          <a:p>
            <a:r>
              <a:rPr lang="en-GB" sz="2000" dirty="0"/>
              <a:t>Important financial intermediators: provide long-term financing for fostering economic growth &amp; development</a:t>
            </a:r>
          </a:p>
          <a:p>
            <a:r>
              <a:rPr lang="en-GB" sz="2000" dirty="0"/>
              <a:t>For developing and transition countries</a:t>
            </a:r>
          </a:p>
          <a:p>
            <a:r>
              <a:rPr lang="en-GB" sz="2000" dirty="0"/>
              <a:t>loans &amp; guarantees, technical advice, equity</a:t>
            </a:r>
          </a:p>
          <a:p>
            <a:r>
              <a:rPr lang="en-GB" sz="2000" dirty="0"/>
              <a:t>Create norms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0B7F19"/>
                </a:solidFill>
              </a:rPr>
              <a:t>Climate finance ranks high on their strategic agendas</a:t>
            </a:r>
          </a:p>
          <a:p>
            <a:pPr marL="0" indent="0" algn="ctr">
              <a:buNone/>
            </a:pPr>
            <a:endParaRPr lang="en-GB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</a:rPr>
              <a:t>Play an important role in delivering USD 100 bn</a:t>
            </a:r>
            <a:r>
              <a:rPr lang="hu-HU" sz="2000" b="1" dirty="0">
                <a:solidFill>
                  <a:srgbClr val="C00000"/>
                </a:solidFill>
              </a:rPr>
              <a:t>/</a:t>
            </a:r>
            <a:r>
              <a:rPr lang="en-GB" sz="2000" b="1" dirty="0">
                <a:solidFill>
                  <a:srgbClr val="C00000"/>
                </a:solidFill>
              </a:rPr>
              <a:t>year by </a:t>
            </a:r>
            <a:r>
              <a:rPr lang="hu-HU" sz="2000" b="1" dirty="0">
                <a:solidFill>
                  <a:srgbClr val="C00000"/>
                </a:solidFill>
              </a:rPr>
              <a:t>2020</a:t>
            </a:r>
            <a:r>
              <a:rPr lang="en-GB" sz="2000" b="1" dirty="0">
                <a:solidFill>
                  <a:srgbClr val="C00000"/>
                </a:solidFill>
              </a:rPr>
              <a:t> climate finance commitment of the developed countries</a:t>
            </a:r>
          </a:p>
          <a:p>
            <a:pPr marL="0" indent="0">
              <a:buNone/>
            </a:pPr>
            <a:endParaRPr lang="en-GB" sz="2000" dirty="0"/>
          </a:p>
          <a:p>
            <a:pPr>
              <a:buNone/>
            </a:pPr>
            <a:endParaRPr lang="hu-HU" sz="2000" dirty="0"/>
          </a:p>
          <a:p>
            <a:pPr>
              <a:buNone/>
            </a:pPr>
            <a:endParaRPr lang="hu-HU" sz="24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CCA6-2B99-4A34-9980-1D77206BBD16}" type="slidenum">
              <a:rPr lang="hu-HU" smtClean="0"/>
              <a:pPr/>
              <a:t>9</a:t>
            </a:fld>
            <a:endParaRPr lang="hu-HU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9EBDA01D-6037-4FBB-BC52-48DBAB24F4B7}"/>
              </a:ext>
            </a:extLst>
          </p:cNvPr>
          <p:cNvCxnSpPr>
            <a:cxnSpLocks/>
          </p:cNvCxnSpPr>
          <p:nvPr/>
        </p:nvCxnSpPr>
        <p:spPr>
          <a:xfrm>
            <a:off x="611560" y="112474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B9712CFD-788B-412D-9512-AACA5B6E711C}"/>
              </a:ext>
            </a:extLst>
          </p:cNvPr>
          <p:cNvSpPr/>
          <p:nvPr/>
        </p:nvSpPr>
        <p:spPr>
          <a:xfrm>
            <a:off x="4378834" y="4005064"/>
            <a:ext cx="3863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Élőláb helye 3">
            <a:extLst>
              <a:ext uri="{FF2B5EF4-FFF2-40B4-BE49-F238E27FC236}">
                <a16:creationId xmlns:a16="http://schemas.microsoft.com/office/drawing/2014/main" id="{4080E3D8-1E3B-4D1D-947C-7DB85756E6D7}"/>
              </a:ext>
            </a:extLst>
          </p:cNvPr>
          <p:cNvSpPr txBox="1">
            <a:spLocks/>
          </p:cNvSpPr>
          <p:nvPr/>
        </p:nvSpPr>
        <p:spPr>
          <a:xfrm>
            <a:off x="683568" y="6237312"/>
            <a:ext cx="1656184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Mária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Bábosik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92948C-A9B2-48DF-91E0-31862CC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Climatters 2018</a:t>
            </a:r>
          </a:p>
        </p:txBody>
      </p:sp>
    </p:spTree>
    <p:extLst>
      <p:ext uri="{BB962C8B-B14F-4D97-AF65-F5344CB8AC3E}">
        <p14:creationId xmlns:p14="http://schemas.microsoft.com/office/powerpoint/2010/main" val="160539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902</Words>
  <Application>Microsoft Office PowerPoint</Application>
  <PresentationFormat>Diavetítés a képernyőre (4:3 oldalarány)</PresentationFormat>
  <Paragraphs>242</Paragraphs>
  <Slides>15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Regional Response to Climate Change – Climate Financing by the Multilateral Development Banks</vt:lpstr>
      <vt:lpstr>Relevance of the topic</vt:lpstr>
      <vt:lpstr>From climate change to climate finance</vt:lpstr>
      <vt:lpstr>Climate finance defined</vt:lpstr>
      <vt:lpstr>Institutional structure of climate finance </vt:lpstr>
      <vt:lpstr>Climate finance flows (USD bn/year, 2014)</vt:lpstr>
      <vt:lpstr>Multilateral Development Banks for climate finance</vt:lpstr>
      <vt:lpstr>Multilateral development banks (MDBs)</vt:lpstr>
      <vt:lpstr>Importance of MDBs</vt:lpstr>
      <vt:lpstr>Climate finance by MDBs (2016)</vt:lpstr>
      <vt:lpstr>Example: WBG renewable energy projects - impact on 50 million people</vt:lpstr>
      <vt:lpstr>2020 Climate finance targets of MDBs</vt:lpstr>
      <vt:lpstr>How to reach climate finance targets of MDBs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INNOVÁCIÓ, TECHNOLÓGIA POLITIKA, VERSENYKÉPESSÉG - - TAJVAN SIKERES FELZÁRKÓZÁSA A CSÚCSTECHNOLÓGIA ÉLVONALÁHOZ</dc:title>
  <dc:creator>Daniel</dc:creator>
  <cp:lastModifiedBy>babosik.maria@sulid.hu</cp:lastModifiedBy>
  <cp:revision>426</cp:revision>
  <cp:lastPrinted>2018-05-23T23:16:32Z</cp:lastPrinted>
  <dcterms:created xsi:type="dcterms:W3CDTF">2016-03-02T22:09:15Z</dcterms:created>
  <dcterms:modified xsi:type="dcterms:W3CDTF">2018-05-23T23:22:56Z</dcterms:modified>
</cp:coreProperties>
</file>